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xml" ContentType="application/vnd.openxmlformats-officedocument.presentationml.tags+xml"/>
  <Override PartName="/ppt/notesSlides/notesSlide90.xml" ContentType="application/vnd.openxmlformats-officedocument.presentationml.notesSlide+xml"/>
  <Override PartName="/ppt/tags/tag2.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3.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94.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292" r:id="rId3"/>
    <p:sldId id="293" r:id="rId4"/>
    <p:sldId id="277" r:id="rId5"/>
    <p:sldId id="278" r:id="rId6"/>
    <p:sldId id="276" r:id="rId7"/>
    <p:sldId id="275" r:id="rId8"/>
    <p:sldId id="273" r:id="rId9"/>
    <p:sldId id="390" r:id="rId10"/>
    <p:sldId id="283" r:id="rId11"/>
    <p:sldId id="282" r:id="rId12"/>
    <p:sldId id="298" r:id="rId13"/>
    <p:sldId id="323" r:id="rId14"/>
    <p:sldId id="348" r:id="rId15"/>
    <p:sldId id="413" r:id="rId16"/>
    <p:sldId id="448" r:id="rId17"/>
    <p:sldId id="347" r:id="rId18"/>
    <p:sldId id="409" r:id="rId19"/>
    <p:sldId id="313" r:id="rId20"/>
    <p:sldId id="316" r:id="rId21"/>
    <p:sldId id="300" r:id="rId22"/>
    <p:sldId id="315" r:id="rId23"/>
    <p:sldId id="364" r:id="rId24"/>
    <p:sldId id="367" r:id="rId25"/>
    <p:sldId id="366" r:id="rId26"/>
    <p:sldId id="449" r:id="rId27"/>
    <p:sldId id="450" r:id="rId28"/>
    <p:sldId id="451" r:id="rId29"/>
    <p:sldId id="452" r:id="rId30"/>
    <p:sldId id="425" r:id="rId31"/>
    <p:sldId id="426" r:id="rId32"/>
    <p:sldId id="427" r:id="rId33"/>
    <p:sldId id="428" r:id="rId34"/>
    <p:sldId id="429" r:id="rId35"/>
    <p:sldId id="430" r:id="rId36"/>
    <p:sldId id="431" r:id="rId37"/>
    <p:sldId id="432" r:id="rId38"/>
    <p:sldId id="433" r:id="rId39"/>
    <p:sldId id="434" r:id="rId40"/>
    <p:sldId id="435" r:id="rId41"/>
    <p:sldId id="436" r:id="rId42"/>
    <p:sldId id="437" r:id="rId43"/>
    <p:sldId id="438" r:id="rId44"/>
    <p:sldId id="439" r:id="rId45"/>
    <p:sldId id="440" r:id="rId46"/>
    <p:sldId id="441" r:id="rId47"/>
    <p:sldId id="442" r:id="rId48"/>
    <p:sldId id="443" r:id="rId49"/>
    <p:sldId id="444" r:id="rId50"/>
    <p:sldId id="445" r:id="rId51"/>
    <p:sldId id="446" r:id="rId52"/>
    <p:sldId id="447" r:id="rId53"/>
    <p:sldId id="424" r:id="rId54"/>
    <p:sldId id="393" r:id="rId55"/>
    <p:sldId id="394" r:id="rId56"/>
    <p:sldId id="395" r:id="rId57"/>
    <p:sldId id="396" r:id="rId58"/>
    <p:sldId id="397" r:id="rId59"/>
    <p:sldId id="302" r:id="rId60"/>
    <p:sldId id="335" r:id="rId61"/>
    <p:sldId id="334" r:id="rId62"/>
    <p:sldId id="415" r:id="rId63"/>
    <p:sldId id="329" r:id="rId64"/>
    <p:sldId id="354" r:id="rId65"/>
    <p:sldId id="312" r:id="rId66"/>
    <p:sldId id="322" r:id="rId67"/>
    <p:sldId id="319" r:id="rId68"/>
    <p:sldId id="368" r:id="rId69"/>
    <p:sldId id="407" r:id="rId70"/>
    <p:sldId id="420" r:id="rId71"/>
    <p:sldId id="406" r:id="rId72"/>
    <p:sldId id="404" r:id="rId73"/>
    <p:sldId id="355" r:id="rId74"/>
    <p:sldId id="356" r:id="rId75"/>
    <p:sldId id="357" r:id="rId76"/>
    <p:sldId id="358" r:id="rId77"/>
    <p:sldId id="309" r:id="rId78"/>
    <p:sldId id="417" r:id="rId79"/>
    <p:sldId id="359" r:id="rId80"/>
    <p:sldId id="373" r:id="rId81"/>
    <p:sldId id="377" r:id="rId82"/>
    <p:sldId id="308" r:id="rId83"/>
    <p:sldId id="379" r:id="rId84"/>
    <p:sldId id="381" r:id="rId85"/>
    <p:sldId id="325" r:id="rId86"/>
    <p:sldId id="363" r:id="rId87"/>
    <p:sldId id="421" r:id="rId88"/>
    <p:sldId id="398" r:id="rId89"/>
    <p:sldId id="399" r:id="rId90"/>
    <p:sldId id="400" r:id="rId91"/>
    <p:sldId id="423" r:id="rId92"/>
    <p:sldId id="326" r:id="rId93"/>
    <p:sldId id="416" r:id="rId94"/>
    <p:sldId id="365" r:id="rId95"/>
    <p:sldId id="412" r:id="rId96"/>
    <p:sldId id="260" r:id="rId97"/>
    <p:sldId id="330" r:id="rId98"/>
    <p:sldId id="318" r:id="rId99"/>
    <p:sldId id="311" r:id="rId100"/>
    <p:sldId id="305" r:id="rId101"/>
    <p:sldId id="306" r:id="rId102"/>
    <p:sldId id="341" r:id="rId103"/>
    <p:sldId id="339" r:id="rId104"/>
    <p:sldId id="340" r:id="rId105"/>
    <p:sldId id="328" r:id="rId106"/>
    <p:sldId id="285" r:id="rId107"/>
    <p:sldId id="403" r:id="rId108"/>
    <p:sldId id="286" r:id="rId109"/>
    <p:sldId id="287" r:id="rId110"/>
    <p:sldId id="288" r:id="rId111"/>
    <p:sldId id="289" r:id="rId112"/>
    <p:sldId id="290" r:id="rId113"/>
    <p:sldId id="294" r:id="rId114"/>
    <p:sldId id="295" r:id="rId115"/>
    <p:sldId id="296" r:id="rId116"/>
    <p:sldId id="372" r:id="rId117"/>
    <p:sldId id="389" r:id="rId118"/>
    <p:sldId id="422"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99"/>
    <p:restoredTop sz="75077"/>
  </p:normalViewPr>
  <p:slideViewPr>
    <p:cSldViewPr snapToGrid="0" snapToObjects="1">
      <p:cViewPr varScale="1">
        <p:scale>
          <a:sx n="83" d="100"/>
          <a:sy n="83" d="100"/>
        </p:scale>
        <p:origin x="1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point is the average of 48 data points for a particular scene </a:t>
            </a:r>
          </a:p>
          <a:p>
            <a:endParaRPr lang="en-US" dirty="0"/>
          </a:p>
          <a:p>
            <a:r>
              <a:rPr lang="en-US" dirty="0"/>
              <a:t>The metric we are most interested in is sensitivity </a:t>
            </a:r>
            <a:r>
              <a:rPr lang="en-US" dirty="0">
                <a:sym typeface="Wingdings" pitchFamily="2" charset="2"/>
              </a:rPr>
              <a:t> SLOPE</a:t>
            </a:r>
            <a:endParaRPr lang="en-US" dirty="0"/>
          </a:p>
          <a:p>
            <a:endParaRPr lang="en-US" dirty="0"/>
          </a:p>
          <a:p>
            <a:r>
              <a:rPr lang="en-US" dirty="0"/>
              <a:t>Systematic underestimation is consistent with previous studies </a:t>
            </a:r>
          </a:p>
          <a:p>
            <a:endParaRPr lang="en-US" dirty="0"/>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a:p>
            <a:r>
              <a:rPr lang="en-US" dirty="0">
                <a:sym typeface="Wingdings" pitchFamily="2" charset="2"/>
              </a:rPr>
              <a:t>Looked @ effect of block --. NO main effect of block</a:t>
            </a:r>
            <a:endParaRPr lang="en-US" dirty="0"/>
          </a:p>
          <a:p>
            <a:endParaRPr lang="en-US" dirty="0"/>
          </a:p>
          <a:p>
            <a:endParaRPr lang="en-US" dirty="0"/>
          </a:p>
          <a:p>
            <a:endParaRPr lang="en-US" dirty="0"/>
          </a:p>
          <a:p>
            <a:endParaRPr lang="en-US" dirty="0"/>
          </a:p>
          <a:p>
            <a:r>
              <a:rPr lang="en-US" dirty="0"/>
              <a:t>In our counterbalancing we were careful to control for the co-occurrence and repetition of images such that stimuli were never repeated within participants. </a:t>
            </a:r>
          </a:p>
          <a:p>
            <a:r>
              <a:rPr lang="en-US" dirty="0"/>
              <a:t>Instead, we had 192 unique sequences so that the co-occurrence of images was controlled for, and each image was seen at each duration 48 times across participants..</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67771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0146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109480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variance explained – r2 </a:t>
            </a:r>
          </a:p>
          <a:p>
            <a:endParaRPr lang="en-US" dirty="0"/>
          </a:p>
          <a:p>
            <a:r>
              <a:rPr lang="en-US" dirty="0"/>
              <a:t>These are the summary plots for the normalized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392055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366352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1513553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alleviated that visual search for the target might be driving the effect – we see here reliable evidence that even when the attention effects are controlled for, at 250 </a:t>
            </a:r>
            <a:r>
              <a:rPr lang="en-US" dirty="0" err="1"/>
              <a:t>ms</a:t>
            </a:r>
            <a:r>
              <a:rPr lang="en-US" dirty="0"/>
              <a:t> performance suffers compared to the other duration conditions. </a:t>
            </a:r>
          </a:p>
          <a:p>
            <a:endParaRPr lang="en-US" dirty="0"/>
          </a:p>
          <a:p>
            <a:r>
              <a:rPr lang="en-US" dirty="0"/>
              <a:t>Lends to the idea that some depth information is not yet available at 250 </a:t>
            </a:r>
            <a:r>
              <a:rPr lang="en-US" dirty="0" err="1"/>
              <a:t>ms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3194705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699949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3525542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197398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228724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19054976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collapse by gender going forward – 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630859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Residuals are ESTIMATES OF MODEL ERROR – here the models for the two experiments have HIGHLY CORRELATED MODEL ERROR </a:t>
            </a:r>
          </a:p>
          <a:p>
            <a:endParaRPr lang="en-US" dirty="0"/>
          </a:p>
          <a:p>
            <a:r>
              <a:rPr lang="en-US" dirty="0"/>
              <a:t>Even after removing depth itself there is a high correlation between the two experiments. We looked at the residuals, specifically the distance from each point to the best fit line, to see if the deviation from the linear regression line was stable across experiments. </a:t>
            </a:r>
          </a:p>
          <a:p>
            <a:endParaRPr lang="en-US" dirty="0"/>
          </a:p>
          <a:p>
            <a:r>
              <a:rPr lang="en-US" dirty="0"/>
              <a:t>Even after removing depth, there is consistent stimulus driven behavior </a:t>
            </a:r>
          </a:p>
          <a:p>
            <a:endParaRPr lang="en-US" dirty="0"/>
          </a:p>
          <a:p>
            <a:r>
              <a:rPr lang="en-US" dirty="0"/>
              <a:t>Correlated residuals BETWEEN experiments, different set of people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50916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7047392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7405468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514522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 is quite stable across both versions so there must be something in the scenes that is driving performance for individual trials </a:t>
            </a:r>
          </a:p>
          <a:p>
            <a:pPr lvl="1"/>
            <a:r>
              <a:rPr lang="en-US" dirty="0"/>
              <a:t>Motivates the image based cue analyses </a:t>
            </a:r>
          </a:p>
          <a:p>
            <a:pPr lvl="1"/>
            <a:r>
              <a:rPr lang="en-US" dirty="0"/>
              <a:t>How are people able to do this task?</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4167572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367871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7364703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1322769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4828714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5711583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1818123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394490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33611003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3545849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2926473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498634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283622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3914249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2512126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3153914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collapse by gender going forward – 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29484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4426289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719383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42263388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Wanted to see if this stability translates to DEPTH DISCRIMINATION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40644411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first we did not know what to make of the data, since we expected that as depth differences got larger, performance would improve!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stimuli are complex, but the task has an extremely low demand so we were not sure if participants were actually doing the task. Most discrimination studies do discriminations WITHIN a particular scene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what we know about scaling of depth responses, and the importance of SENSITIVITY over accuracy, we decided to look at the data a little differently – leveraging our verbal judgment data.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we learned about image features that are important to consider </a:t>
            </a:r>
          </a:p>
          <a:p>
            <a:r>
              <a:rPr lang="en-US" sz="1200" kern="1200" dirty="0">
                <a:solidFill>
                  <a:schemeClr val="tx1"/>
                </a:solidFill>
                <a:effectLst/>
                <a:latin typeface="+mn-lt"/>
                <a:ea typeface="+mn-ea"/>
                <a:cs typeface="+mn-cs"/>
              </a:rPr>
              <a:t>•As complexity increases in the stimuli as do the ways to do the task, especially when the task demands are small</a:t>
            </a:r>
          </a:p>
          <a:p>
            <a:r>
              <a:rPr lang="en-US" sz="1200" kern="1200" dirty="0">
                <a:solidFill>
                  <a:schemeClr val="tx1"/>
                </a:solidFill>
                <a:effectLst/>
                <a:latin typeface="+mn-lt"/>
                <a:ea typeface="+mn-ea"/>
                <a:cs typeface="+mn-cs"/>
              </a:rPr>
              <a:t>•Give example of Mary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stimulus set and discrimination task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31794567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estim8ate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88</a:t>
            </a:fld>
            <a:endParaRPr lang="en-US"/>
          </a:p>
        </p:txBody>
      </p:sp>
    </p:spTree>
    <p:extLst>
      <p:ext uri="{BB962C8B-B14F-4D97-AF65-F5344CB8AC3E}">
        <p14:creationId xmlns:p14="http://schemas.microsoft.com/office/powerpoint/2010/main" val="3639500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3183619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ms – effect decays because all info is available, so RT is at ceiling </a:t>
            </a:r>
          </a:p>
          <a:p>
            <a:endParaRPr lang="en-US" dirty="0"/>
          </a:p>
          <a:p>
            <a:r>
              <a:rPr lang="en-US" dirty="0"/>
              <a:t>In general 1000 ms RTs are quicker than 250 ms RTs</a:t>
            </a:r>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25965422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3243532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96</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97</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98</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99</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100</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101</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105</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106</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108</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109</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110</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111</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112</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113</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116</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117</a:t>
            </a:fld>
            <a:endParaRPr lang="en-US"/>
          </a:p>
        </p:txBody>
      </p:sp>
    </p:spTree>
    <p:extLst>
      <p:ext uri="{BB962C8B-B14F-4D97-AF65-F5344CB8AC3E}">
        <p14:creationId xmlns:p14="http://schemas.microsoft.com/office/powerpoint/2010/main" val="277915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10/10/22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10/10/22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notesSlide" Target="../notesSlides/notesSlide91.xml"/><Relationship Id="rId7" Type="http://schemas.openxmlformats.org/officeDocument/2006/relationships/image" Target="../media/image121.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0.jpg"/><Relationship Id="rId5" Type="http://schemas.openxmlformats.org/officeDocument/2006/relationships/image" Target="../media/image119.jpg"/><Relationship Id="rId4" Type="http://schemas.openxmlformats.org/officeDocument/2006/relationships/image" Target="../media/image118.jpg"/><Relationship Id="rId9" Type="http://schemas.openxmlformats.org/officeDocument/2006/relationships/image" Target="../media/image123.jpg"/></Relationships>
</file>

<file path=ppt/slides/_rels/slide10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4.png"/><Relationship Id="rId7" Type="http://schemas.openxmlformats.org/officeDocument/2006/relationships/image" Target="../media/image60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24.png"/><Relationship Id="rId7" Type="http://schemas.openxmlformats.org/officeDocument/2006/relationships/image" Target="../media/image60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111.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24.png"/><Relationship Id="rId7" Type="http://schemas.openxmlformats.org/officeDocument/2006/relationships/image" Target="../media/image600.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4.png"/><Relationship Id="rId5" Type="http://schemas.openxmlformats.org/officeDocument/2006/relationships/image" Target="../media/image105.png"/><Relationship Id="rId4" Type="http://schemas.openxmlformats.org/officeDocument/2006/relationships/image" Target="../media/image125.png"/></Relationships>
</file>

<file path=ppt/slides/_rels/slide11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27.jpg"/><Relationship Id="rId4" Type="http://schemas.openxmlformats.org/officeDocument/2006/relationships/image" Target="../media/image126.jpg"/></Relationships>
</file>

<file path=ppt/slides/_rels/slide1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60.png"/><Relationship Id="rId4" Type="http://schemas.openxmlformats.org/officeDocument/2006/relationships/image" Target="../media/image59.png"/></Relationships>
</file>

<file path=ppt/slides/_rels/slide11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7.png"/><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89.png"/><Relationship Id="rId4" Type="http://schemas.openxmlformats.org/officeDocument/2006/relationships/notesSlide" Target="../notesSlides/notesSlide74.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8.jpg"/><Relationship Id="rId4" Type="http://schemas.openxmlformats.org/officeDocument/2006/relationships/image" Target="../media/image97.tiff"/></Relationships>
</file>

<file path=ppt/slides/_rels/slide9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04.png"/><Relationship Id="rId7" Type="http://schemas.openxmlformats.org/officeDocument/2006/relationships/diagramLayout" Target="../diagrams/layout2.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05.pn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9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0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1524000" y="1293338"/>
            <a:ext cx="9144000" cy="3274592"/>
          </a:xfrm>
        </p:spPr>
        <p:txBody>
          <a:bodyPr anchor="ctr">
            <a:normAutofit/>
          </a:bodyPr>
          <a:lstStyle/>
          <a:p>
            <a:r>
              <a:rPr lang="en-US" sz="560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21563" y="222475"/>
            <a:ext cx="4332717" cy="3206525"/>
          </a:xfrm>
        </p:spPr>
        <p:txBody>
          <a:bodyPr>
            <a:normAutofit/>
          </a:bodyPr>
          <a:lstStyle/>
          <a:p>
            <a:pPr algn="ctr"/>
            <a:r>
              <a:rPr lang="en-US" dirty="0"/>
              <a:t>How are depth cues integrated to form a percept?</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4890867" y="471487"/>
            <a:ext cx="7096346" cy="3552513"/>
          </a:xfrm>
        </p:spPr>
        <p:txBody>
          <a:bodyPr anchor="ctr">
            <a:normAutofit/>
          </a:bodyPr>
          <a:lstStyle/>
          <a:p>
            <a:pPr marL="514350" indent="-514350">
              <a:lnSpc>
                <a:spcPct val="150000"/>
              </a:lnSpc>
              <a:buAutoNum type="arabicPeriod"/>
            </a:pPr>
            <a:r>
              <a:rPr lang="en-US" sz="2400" dirty="0"/>
              <a:t>How do verbal estimates of egocentric distance in pictures change as viewing duration increases?</a:t>
            </a:r>
          </a:p>
          <a:p>
            <a:pPr marL="514350" indent="-514350">
              <a:lnSpc>
                <a:spcPct val="150000"/>
              </a:lnSpc>
              <a:buAutoNum type="arabicPeriod"/>
            </a:pPr>
            <a:r>
              <a:rPr lang="en-US" sz="2400" dirty="0"/>
              <a:t>How does the utility of relative depth cues change as viewing duration increases?</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6010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 verbal estimates of egocentric distance 	       change over time?</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C116D-EB94-7BAE-A66E-734CBC79E461}"/>
              </a:ext>
            </a:extLst>
          </p:cNvPr>
          <p:cNvSpPr>
            <a:spLocks noGrp="1"/>
          </p:cNvSpPr>
          <p:nvPr>
            <p:ph type="title"/>
          </p:nvPr>
        </p:nvSpPr>
        <p:spPr/>
        <p:txBody>
          <a:bodyPr/>
          <a:lstStyle/>
          <a:p>
            <a:r>
              <a:rPr lang="en-US" dirty="0"/>
              <a:t>VE Background</a:t>
            </a:r>
          </a:p>
        </p:txBody>
      </p:sp>
      <p:sp>
        <p:nvSpPr>
          <p:cNvPr id="3" name="Content Placeholder 2">
            <a:extLst>
              <a:ext uri="{FF2B5EF4-FFF2-40B4-BE49-F238E27FC236}">
                <a16:creationId xmlns:a16="http://schemas.microsoft.com/office/drawing/2014/main" id="{4BB709C4-4257-E307-12CC-BEC60AE51C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5988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9" y="1104907"/>
            <a:ext cx="4691062" cy="56244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a:lnSpc>
                <a:spcPct val="170000"/>
              </a:lnSpc>
            </a:pPr>
            <a:r>
              <a:rPr lang="en-US" dirty="0"/>
              <a:t>Unique trial sequences </a:t>
            </a:r>
          </a:p>
          <a:p>
            <a:pPr lvl="1">
              <a:lnSpc>
                <a:spcPct val="170000"/>
              </a:lnSpc>
            </a:pPr>
            <a:r>
              <a:rPr lang="en-US" dirty="0"/>
              <a:t>192 sequences </a:t>
            </a:r>
          </a:p>
          <a:p>
            <a:pPr>
              <a:lnSpc>
                <a:spcPct val="170000"/>
              </a:lnSpc>
            </a:pPr>
            <a:r>
              <a:rPr lang="en-US" dirty="0"/>
              <a:t>No image repetition within participants </a:t>
            </a:r>
          </a:p>
          <a:p>
            <a:pPr lvl="1">
              <a:lnSpc>
                <a:spcPct val="170000"/>
              </a:lnSpc>
            </a:pPr>
            <a:r>
              <a:rPr lang="en-US" dirty="0"/>
              <a:t>192 images</a:t>
            </a:r>
          </a:p>
          <a:p>
            <a:pPr>
              <a:lnSpc>
                <a:spcPct val="170000"/>
              </a:lnSpc>
            </a:pPr>
            <a:r>
              <a:rPr lang="en-US" dirty="0"/>
              <a:t>Duration manipulation</a:t>
            </a:r>
          </a:p>
          <a:p>
            <a:pPr lvl="1">
              <a:lnSpc>
                <a:spcPct val="170000"/>
              </a:lnSpc>
            </a:pPr>
            <a:r>
              <a:rPr lang="en-US" dirty="0"/>
              <a:t>250 ms, 500 ms, 750 ms, 1000 ms</a:t>
            </a:r>
          </a:p>
          <a:p>
            <a:pPr>
              <a:lnSpc>
                <a:spcPct val="170000"/>
              </a:lnSpc>
            </a:pPr>
            <a:r>
              <a:rPr lang="en-US" dirty="0"/>
              <a:t>Range of depth counterbalanced</a:t>
            </a:r>
          </a:p>
          <a:p>
            <a:pPr lvl="1">
              <a:lnSpc>
                <a:spcPct val="170000"/>
              </a:lnSpc>
            </a:pPr>
            <a:r>
              <a:rPr lang="en-US" dirty="0"/>
              <a:t>1m – 5m</a:t>
            </a:r>
          </a:p>
          <a:p>
            <a:pPr lvl="1">
              <a:lnSpc>
                <a:spcPct val="170000"/>
              </a:lnSpc>
            </a:pPr>
            <a:endParaRPr lang="en-US" dirty="0"/>
          </a:p>
          <a:p>
            <a:endParaRPr lang="en-US" dirty="0"/>
          </a:p>
        </p:txBody>
      </p:sp>
      <p:pic>
        <p:nvPicPr>
          <p:cNvPr id="3" name="TAC_VerbalJudgement_demo" descr="TAC_VerbalJudgement_demo">
            <a:hlinkClick r:id="" action="ppaction://media"/>
            <a:extLst>
              <a:ext uri="{FF2B5EF4-FFF2-40B4-BE49-F238E27FC236}">
                <a16:creationId xmlns:a16="http://schemas.microsoft.com/office/drawing/2014/main" id="{9BD32BCD-061A-B70D-D32F-9C41E02C5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9558" y="-9232"/>
            <a:ext cx="10515600" cy="1325563"/>
          </a:xfrm>
        </p:spPr>
        <p:txBody>
          <a:bodyPr/>
          <a:lstStyle/>
          <a:p>
            <a:r>
              <a:rPr lang="en-US" dirty="0"/>
              <a:t>Linear Model of Individual Stimuli </a:t>
            </a:r>
          </a:p>
        </p:txBody>
      </p:sp>
      <p:pic>
        <p:nvPicPr>
          <p:cNvPr id="8" name="Picture 16">
            <a:extLst>
              <a:ext uri="{FF2B5EF4-FFF2-40B4-BE49-F238E27FC236}">
                <a16:creationId xmlns:a16="http://schemas.microsoft.com/office/drawing/2014/main" id="{40EA2210-F321-9041-B0CB-AC07158D9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36" y="968176"/>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527F2092-8463-8242-A1A4-F3C53CDE5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38" y="968180"/>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ECF1637C-CC93-1C4A-9EA0-8D41185A5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 y="968182"/>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ACDFA5-5DEF-EC45-B5E0-EAC75E6A8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58" y="968183"/>
            <a:ext cx="5760784" cy="580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34"/>
                                        </p:tgtEl>
                                      </p:cBhvr>
                                      <p:by x="35000" y="35000"/>
                                    </p:animScale>
                                  </p:childTnLst>
                                </p:cTn>
                              </p:par>
                              <p:par>
                                <p:cTn id="7" presetID="0" presetClass="path" presetSubtype="0" accel="50000" decel="50000" fill="hold" nodeType="withEffect">
                                  <p:stCondLst>
                                    <p:cond delay="0"/>
                                  </p:stCondLst>
                                  <p:childTnLst>
                                    <p:animMotion origin="layout" path="M 0.01419 0.0132 L 0.53581 -0.35046 " pathEditMode="relative" ptsTypes="AA">
                                      <p:cBhvr>
                                        <p:cTn id="8" dur="2000" fill="hold"/>
                                        <p:tgtEl>
                                          <p:spTgt spid="1034"/>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5"/>
                                        </p:tgtEl>
                                      </p:cBhvr>
                                      <p:by x="35000" y="35000"/>
                                    </p:animScale>
                                  </p:childTnLst>
                                </p:cTn>
                              </p:par>
                              <p:par>
                                <p:cTn id="17" presetID="0" presetClass="path" presetSubtype="0" accel="50000" decel="50000" fill="hold" nodeType="withEffect">
                                  <p:stCondLst>
                                    <p:cond delay="0"/>
                                  </p:stCondLst>
                                  <p:childTnLst>
                                    <p:animMotion origin="layout" path="M 0.00782 0.0213 L 0.53503 -0.03935 " pathEditMode="relative" rAng="0" ptsTypes="AA">
                                      <p:cBhvr>
                                        <p:cTn id="18" dur="2000" fill="hold"/>
                                        <p:tgtEl>
                                          <p:spTgt spid="5"/>
                                        </p:tgtEl>
                                        <p:attrNameLst>
                                          <p:attrName>ppt_x</p:attrName>
                                          <p:attrName>ppt_y</p:attrName>
                                        </p:attrNameLst>
                                      </p:cBhvr>
                                      <p:rCtr x="26354" y="-303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7"/>
                                        </p:tgtEl>
                                      </p:cBhvr>
                                      <p:by x="35000" y="35000"/>
                                    </p:animScale>
                                  </p:childTnLst>
                                </p:cTn>
                              </p:par>
                              <p:par>
                                <p:cTn id="27" presetID="0" presetClass="path" presetSubtype="0" accel="50000" decel="50000" fill="hold" nodeType="withEffect">
                                  <p:stCondLst>
                                    <p:cond delay="0"/>
                                  </p:stCondLst>
                                  <p:childTnLst>
                                    <p:animMotion origin="layout" path="M 0.01003 0.0294 L 0.53503 0.27593 " pathEditMode="relative" rAng="0" ptsTypes="AA">
                                      <p:cBhvr>
                                        <p:cTn id="28" dur="2000" fill="hold"/>
                                        <p:tgtEl>
                                          <p:spTgt spid="7"/>
                                        </p:tgtEl>
                                        <p:attrNameLst>
                                          <p:attrName>ppt_x</p:attrName>
                                          <p:attrName>ppt_y</p:attrName>
                                        </p:attrNameLst>
                                      </p:cBhvr>
                                      <p:rCtr x="26250" y="1231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0515600" cy="1505883"/>
          </a:xfrm>
        </p:spPr>
        <p:txBody>
          <a:bodyPr vert="horz" lIns="91440" tIns="45720" rIns="91440" bIns="45720" rtlCol="0" anchor="ctr">
            <a:normAutofit fontScale="90000"/>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17574" y="4482450"/>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13.5874 3.0000 570.0000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4" name="Picture 6">
            <a:extLst>
              <a:ext uri="{FF2B5EF4-FFF2-40B4-BE49-F238E27FC236}">
                <a16:creationId xmlns:a16="http://schemas.microsoft.com/office/drawing/2014/main" id="{B7AEB620-731D-434F-8AF8-B2A766F2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418" y="1191485"/>
            <a:ext cx="7604965" cy="5082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3ADF94-33BE-C543-B3EF-776E3C380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 y="1221388"/>
            <a:ext cx="4378458" cy="278707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5"/>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6"/>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7"/>
                <a:stretch>
                  <a:fillRect l="-13793" r="-10345"/>
                </a:stretch>
              </a:blipFill>
            </p:spPr>
            <p:txBody>
              <a:bodyPr/>
              <a:lstStyle/>
              <a:p>
                <a:r>
                  <a:rPr lang="en-US">
                    <a:noFill/>
                  </a:rPr>
                  <a:t> </a:t>
                </a:r>
              </a:p>
            </p:txBody>
          </p:sp>
        </mc:Fallback>
      </mc:AlternateContent>
      <p:sp>
        <p:nvSpPr>
          <p:cNvPr id="14" name="Right Bracket 13">
            <a:extLst>
              <a:ext uri="{FF2B5EF4-FFF2-40B4-BE49-F238E27FC236}">
                <a16:creationId xmlns:a16="http://schemas.microsoft.com/office/drawing/2014/main" id="{6745AE96-3AC5-5942-B1E5-83714B7365EC}"/>
              </a:ext>
            </a:extLst>
          </p:cNvPr>
          <p:cNvSpPr/>
          <p:nvPr/>
        </p:nvSpPr>
        <p:spPr>
          <a:xfrm>
            <a:off x="8961143" y="1499949"/>
            <a:ext cx="102032" cy="77028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034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074" name="Picture 2">
            <a:extLst>
              <a:ext uri="{FF2B5EF4-FFF2-40B4-BE49-F238E27FC236}">
                <a16:creationId xmlns:a16="http://schemas.microsoft.com/office/drawing/2014/main" id="{FA777ED6-1034-4B48-A401-FCCD024C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660" y="944394"/>
            <a:ext cx="7472680" cy="58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48463"/>
            <a:ext cx="12005772" cy="638126"/>
          </a:xfrm>
        </p:spPr>
        <p:txBody>
          <a:bodyPr vert="horz" lIns="91440" tIns="45720" rIns="91440" bIns="45720" rtlCol="0" anchor="ctr">
            <a:normAutofit fontScale="90000"/>
          </a:bodyPr>
          <a:lstStyle/>
          <a:p>
            <a:r>
              <a:rPr lang="en-US" sz="4000" dirty="0"/>
              <a:t>Normalized Performance</a:t>
            </a:r>
            <a:endParaRPr lang="en-US" sz="4000" kern="1200" dirty="0">
              <a:solidFill>
                <a:schemeClr val="tx1"/>
              </a:solidFill>
              <a:latin typeface="+mj-lt"/>
              <a:ea typeface="+mj-ea"/>
              <a:cs typeface="+mj-cs"/>
            </a:endParaRPr>
          </a:p>
        </p:txBody>
      </p:sp>
      <p:pic>
        <p:nvPicPr>
          <p:cNvPr id="7" name="Picture 24">
            <a:extLst>
              <a:ext uri="{FF2B5EF4-FFF2-40B4-BE49-F238E27FC236}">
                <a16:creationId xmlns:a16="http://schemas.microsoft.com/office/drawing/2014/main" id="{EF9EC6A5-9195-254F-A3B7-AF3E61AC3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43" y="948906"/>
            <a:ext cx="5741965" cy="5708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a:extLst>
              <a:ext uri="{FF2B5EF4-FFF2-40B4-BE49-F238E27FC236}">
                <a16:creationId xmlns:a16="http://schemas.microsoft.com/office/drawing/2014/main" id="{6377CC8D-F3BA-AA48-96CD-10AE80C8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79" y="935052"/>
            <a:ext cx="5741966" cy="570812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22C2EFBD-D4EC-1E48-8F15-65A3CCAC3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2" y="935053"/>
            <a:ext cx="5672788" cy="571799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1A08246D-AC0A-BB40-A01A-D5EF11EE95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0"/>
          <a:stretch/>
        </p:blipFill>
        <p:spPr bwMode="auto">
          <a:xfrm>
            <a:off x="186228" y="1205344"/>
            <a:ext cx="5672788" cy="5437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FD7A8A-7403-564A-9FDF-4C93DE6D26CE}"/>
              </a:ext>
            </a:extLst>
          </p:cNvPr>
          <p:cNvPicPr>
            <a:picLocks noChangeAspect="1"/>
          </p:cNvPicPr>
          <p:nvPr/>
        </p:nvPicPr>
        <p:blipFill>
          <a:blip r:embed="rId7"/>
          <a:stretch>
            <a:fillRect/>
          </a:stretch>
        </p:blipFill>
        <p:spPr>
          <a:xfrm>
            <a:off x="2772006" y="858352"/>
            <a:ext cx="1134976" cy="361876"/>
          </a:xfrm>
          <a:prstGeom prst="rect">
            <a:avLst/>
          </a:prstGeom>
        </p:spPr>
      </p:pic>
    </p:spTree>
    <p:extLst>
      <p:ext uri="{BB962C8B-B14F-4D97-AF65-F5344CB8AC3E}">
        <p14:creationId xmlns:p14="http://schemas.microsoft.com/office/powerpoint/2010/main" val="17288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114"/>
                                        </p:tgtEl>
                                      </p:cBhvr>
                                      <p:by x="35000" y="35000"/>
                                    </p:animScale>
                                  </p:childTnLst>
                                </p:cTn>
                              </p:par>
                              <p:par>
                                <p:cTn id="7" presetID="0" presetClass="path" presetSubtype="0" accel="50000" decel="50000" fill="hold" nodeType="withEffect">
                                  <p:stCondLst>
                                    <p:cond delay="0"/>
                                  </p:stCondLst>
                                  <p:childTnLst>
                                    <p:animMotion origin="layout" path="M 0.01341 0.02199 L 0.52825 -0.36597 " pathEditMode="relative" rAng="0" ptsTypes="AA">
                                      <p:cBhvr>
                                        <p:cTn id="8" dur="2000" fill="hold"/>
                                        <p:tgtEl>
                                          <p:spTgt spid="4114"/>
                                        </p:tgtEl>
                                        <p:attrNameLst>
                                          <p:attrName>ppt_x</p:attrName>
                                          <p:attrName>ppt_y</p:attrName>
                                        </p:attrNameLst>
                                      </p:cBhvr>
                                      <p:rCtr x="25742" y="-19398"/>
                                    </p:animMotion>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accel="50000" decel="50000" fill="hold" nodeType="clickEffect">
                                  <p:stCondLst>
                                    <p:cond delay="0"/>
                                  </p:stCondLst>
                                  <p:childTnLst>
                                    <p:animScale>
                                      <p:cBhvr>
                                        <p:cTn id="18" dur="1000" fill="hold"/>
                                        <p:tgtEl>
                                          <p:spTgt spid="4116"/>
                                        </p:tgtEl>
                                      </p:cBhvr>
                                      <p:by x="35000" y="35000"/>
                                    </p:animScale>
                                  </p:childTnLst>
                                </p:cTn>
                              </p:par>
                              <p:par>
                                <p:cTn id="19" presetID="0" presetClass="path" presetSubtype="0" accel="50000" decel="50000" fill="hold" nodeType="withEffect">
                                  <p:stCondLst>
                                    <p:cond delay="0"/>
                                  </p:stCondLst>
                                  <p:childTnLst>
                                    <p:animMotion origin="layout" path="M 0.01328 0.03264 L 0.53034 -0.05324 " pathEditMode="relative" rAng="0" ptsTypes="AA">
                                      <p:cBhvr>
                                        <p:cTn id="20" dur="2000" fill="hold"/>
                                        <p:tgtEl>
                                          <p:spTgt spid="4116"/>
                                        </p:tgtEl>
                                        <p:attrNameLst>
                                          <p:attrName>ppt_x</p:attrName>
                                          <p:attrName>ppt_y</p:attrName>
                                        </p:attrNameLst>
                                      </p:cBhvr>
                                      <p:rCtr x="25846" y="-430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accel="50000" decel="50000" fill="hold" nodeType="clickEffect">
                                  <p:stCondLst>
                                    <p:cond delay="0"/>
                                  </p:stCondLst>
                                  <p:childTnLst>
                                    <p:animScale>
                                      <p:cBhvr>
                                        <p:cTn id="28" dur="1000" fill="hold"/>
                                        <p:tgtEl>
                                          <p:spTgt spid="6"/>
                                        </p:tgtEl>
                                      </p:cBhvr>
                                      <p:by x="35000" y="35000"/>
                                    </p:animScale>
                                  </p:childTnLst>
                                </p:cTn>
                              </p:par>
                              <p:par>
                                <p:cTn id="29" presetID="0" presetClass="path" presetSubtype="0" accel="50000" decel="50000" fill="hold" nodeType="withEffect">
                                  <p:stCondLst>
                                    <p:cond delay="0"/>
                                  </p:stCondLst>
                                  <p:childTnLst>
                                    <p:animMotion origin="layout" path="M 0.01771 0.04583 L 0.53125 0.27777 " pathEditMode="relative" rAng="0" ptsTypes="AA">
                                      <p:cBhvr>
                                        <p:cTn id="30" dur="2000" fill="hold"/>
                                        <p:tgtEl>
                                          <p:spTgt spid="6"/>
                                        </p:tgtEl>
                                        <p:attrNameLst>
                                          <p:attrName>ppt_x</p:attrName>
                                          <p:attrName>ppt_y</p:attrName>
                                        </p:attrNameLst>
                                      </p:cBhvr>
                                      <p:rCtr x="25677" y="1159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 =======================================</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8" name="Picture 8">
            <a:extLst>
              <a:ext uri="{FF2B5EF4-FFF2-40B4-BE49-F238E27FC236}">
                <a16:creationId xmlns:a16="http://schemas.microsoft.com/office/drawing/2014/main" id="{4F42E56F-7D91-0446-91B9-67F5E7AF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85" y="1032764"/>
            <a:ext cx="7665643" cy="531926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5130" name="Picture 10">
            <a:extLst>
              <a:ext uri="{FF2B5EF4-FFF2-40B4-BE49-F238E27FC236}">
                <a16:creationId xmlns:a16="http://schemas.microsoft.com/office/drawing/2014/main" id="{4F036BA0-CFD9-5141-A40E-02B08ADA5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 y="1253708"/>
            <a:ext cx="4354025" cy="27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026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8600" y="0"/>
            <a:ext cx="11963399" cy="886691"/>
          </a:xfrm>
        </p:spPr>
        <p:txBody>
          <a:bodyPr/>
          <a:lstStyle/>
          <a:p>
            <a:r>
              <a:rPr lang="en-US" dirty="0"/>
              <a:t>Target at Center: Linear Model of Individual Stimuli </a:t>
            </a:r>
          </a:p>
        </p:txBody>
      </p:sp>
      <p:pic>
        <p:nvPicPr>
          <p:cNvPr id="1026" name="Picture 2">
            <a:extLst>
              <a:ext uri="{FF2B5EF4-FFF2-40B4-BE49-F238E27FC236}">
                <a16:creationId xmlns:a16="http://schemas.microsoft.com/office/drawing/2014/main" id="{83A3A42D-7834-8A4E-8DD9-880DF477B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4061"/>
            <a:ext cx="5618018" cy="5763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CEEE74-B071-A24C-98F7-532DA267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93585"/>
            <a:ext cx="5618017" cy="576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1597EB8-DB58-2242-ADCB-67A6F43B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1102540"/>
            <a:ext cx="5615670" cy="57639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64F4F3B-4784-7348-9C73-D93BBB65F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61" y="1093585"/>
            <a:ext cx="5728856" cy="57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26"/>
                                        </p:tgtEl>
                                      </p:cBhvr>
                                      <p:by x="35000" y="35000"/>
                                    </p:animScale>
                                  </p:childTnLst>
                                </p:cTn>
                              </p:par>
                              <p:par>
                                <p:cTn id="7" presetID="0" presetClass="path" presetSubtype="0" accel="50000" decel="50000" fill="hold" nodeType="withEffect">
                                  <p:stCondLst>
                                    <p:cond delay="0"/>
                                  </p:stCondLst>
                                  <p:childTnLst>
                                    <p:animMotion origin="layout" path="M 0.01002 -0.00116 L 0.50768 -0.32107 " pathEditMode="relative" rAng="0" ptsTypes="AA">
                                      <p:cBhvr>
                                        <p:cTn id="8" dur="2000" fill="hold"/>
                                        <p:tgtEl>
                                          <p:spTgt spid="1026"/>
                                        </p:tgtEl>
                                        <p:attrNameLst>
                                          <p:attrName>ppt_x</p:attrName>
                                          <p:attrName>ppt_y</p:attrName>
                                        </p:attrNameLst>
                                      </p:cBhvr>
                                      <p:rCtr x="24883" y="-1599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1028"/>
                                        </p:tgtEl>
                                      </p:cBhvr>
                                      <p:by x="35000" y="35000"/>
                                    </p:animScale>
                                  </p:childTnLst>
                                </p:cTn>
                              </p:par>
                              <p:par>
                                <p:cTn id="17" presetID="0" presetClass="path" presetSubtype="0" accel="50000" decel="50000" fill="hold" nodeType="withEffect">
                                  <p:stCondLst>
                                    <p:cond delay="0"/>
                                  </p:stCondLst>
                                  <p:childTnLst>
                                    <p:animMotion origin="layout" path="M 0.0112 0.00139 L 0.50885 -0.03009 " pathEditMode="relative" rAng="0" ptsTypes="AA">
                                      <p:cBhvr>
                                        <p:cTn id="18" dur="2000" fill="hold"/>
                                        <p:tgtEl>
                                          <p:spTgt spid="1028"/>
                                        </p:tgtEl>
                                        <p:attrNameLst>
                                          <p:attrName>ppt_x</p:attrName>
                                          <p:attrName>ppt_y</p:attrName>
                                        </p:attrNameLst>
                                      </p:cBhvr>
                                      <p:rCtr x="24883" y="-1574"/>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5"/>
                                        </p:tgtEl>
                                      </p:cBhvr>
                                      <p:by x="35000" y="35000"/>
                                    </p:animScale>
                                  </p:childTnLst>
                                </p:cTn>
                              </p:par>
                              <p:par>
                                <p:cTn id="27" presetID="0" presetClass="path" presetSubtype="0" accel="50000" decel="50000" fill="hold" nodeType="withEffect">
                                  <p:stCondLst>
                                    <p:cond delay="0"/>
                                  </p:stCondLst>
                                  <p:childTnLst>
                                    <p:animMotion origin="layout" path="M 0.01797 0.00255 L 0.50886 0.26204 " pathEditMode="relative" rAng="0" ptsTypes="AA">
                                      <p:cBhvr>
                                        <p:cTn id="28" dur="2000" fill="hold"/>
                                        <p:tgtEl>
                                          <p:spTgt spid="5"/>
                                        </p:tgtEl>
                                        <p:attrNameLst>
                                          <p:attrName>ppt_x</p:attrName>
                                          <p:attrName>ppt_y</p:attrName>
                                        </p:attrNameLst>
                                      </p:cBhvr>
                                      <p:rCtr x="24544" y="1296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1769192" cy="1505883"/>
          </a:xfrm>
        </p:spPr>
        <p:txBody>
          <a:bodyPr vert="horz" lIns="91440" tIns="45720" rIns="91440" bIns="45720" rtlCol="0" anchor="ctr">
            <a:normAutofit/>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02334" y="4707511"/>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12.4969 3.0000 573.0000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2050" name="Picture 2">
            <a:extLst>
              <a:ext uri="{FF2B5EF4-FFF2-40B4-BE49-F238E27FC236}">
                <a16:creationId xmlns:a16="http://schemas.microsoft.com/office/drawing/2014/main" id="{98BE5054-9031-DF46-A2D4-1AF0B51E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784" y="1246431"/>
            <a:ext cx="7895454" cy="5276289"/>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DC80F755-4A18-FB41-937D-670225E3F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277879"/>
            <a:ext cx="4329784" cy="31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9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Target at Center: 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4" name="Picture 4">
            <a:extLst>
              <a:ext uri="{FF2B5EF4-FFF2-40B4-BE49-F238E27FC236}">
                <a16:creationId xmlns:a16="http://schemas.microsoft.com/office/drawing/2014/main" id="{BA95E1C9-63B7-F34D-A988-37258D56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743" y="865632"/>
            <a:ext cx="79248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83835" y="1300401"/>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72293" y="1289250"/>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97622" y="1289251"/>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303335" y="135362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303335" y="1353621"/>
                <a:ext cx="367384" cy="276999"/>
              </a:xfrm>
              <a:prstGeom prst="rect">
                <a:avLst/>
              </a:prstGeom>
              <a:blipFill>
                <a:blip r:embed="rId4"/>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11912" y="1474246"/>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11912" y="1474246"/>
                <a:ext cx="362413" cy="276999"/>
              </a:xfrm>
              <a:prstGeom prst="rect">
                <a:avLst/>
              </a:prstGeom>
              <a:blipFill>
                <a:blip r:embed="rId5"/>
                <a:stretch>
                  <a:fillRect l="-6667"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103344" y="161274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103344" y="1612745"/>
                <a:ext cx="362413" cy="276999"/>
              </a:xfrm>
              <a:prstGeom prst="rect">
                <a:avLst/>
              </a:prstGeom>
              <a:blipFill>
                <a:blip r:embed="rId6"/>
                <a:stretch>
                  <a:fillRect l="-10345" r="-10345"/>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37A32138-6C3D-A04D-AEA7-278060608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9" y="901283"/>
            <a:ext cx="4291907" cy="334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98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E1F8-A453-357B-1028-836588D09CD9}"/>
              </a:ext>
            </a:extLst>
          </p:cNvPr>
          <p:cNvSpPr>
            <a:spLocks noGrp="1"/>
          </p:cNvSpPr>
          <p:nvPr>
            <p:ph type="title"/>
          </p:nvPr>
        </p:nvSpPr>
        <p:spPr/>
        <p:txBody>
          <a:bodyPr/>
          <a:lstStyle/>
          <a:p>
            <a:r>
              <a:rPr lang="en-US" dirty="0"/>
              <a:t>Discrimination Background</a:t>
            </a:r>
          </a:p>
        </p:txBody>
      </p:sp>
      <p:sp>
        <p:nvSpPr>
          <p:cNvPr id="3" name="Content Placeholder 2">
            <a:extLst>
              <a:ext uri="{FF2B5EF4-FFF2-40B4-BE49-F238E27FC236}">
                <a16:creationId xmlns:a16="http://schemas.microsoft.com/office/drawing/2014/main" id="{AB4B2ACD-A1B4-39CF-CE3B-4D93F861C7B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28095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sp>
        <p:nvSpPr>
          <p:cNvPr id="3" name="Content Placeholder 2">
            <a:extLst>
              <a:ext uri="{FF2B5EF4-FFF2-40B4-BE49-F238E27FC236}">
                <a16:creationId xmlns:a16="http://schemas.microsoft.com/office/drawing/2014/main" id="{6B759193-E287-AC7C-0799-F809E712D43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96984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p:txBody>
          <a:bodyPr/>
          <a:lstStyle/>
          <a:p>
            <a:r>
              <a:rPr lang="en-US" dirty="0"/>
              <a:t>Discrimination Results</a:t>
            </a:r>
          </a:p>
        </p:txBody>
      </p:sp>
      <p:sp>
        <p:nvSpPr>
          <p:cNvPr id="3" name="Content Placeholder 2">
            <a:extLst>
              <a:ext uri="{FF2B5EF4-FFF2-40B4-BE49-F238E27FC236}">
                <a16:creationId xmlns:a16="http://schemas.microsoft.com/office/drawing/2014/main" id="{1B29CC06-85D9-513D-5FE0-C5964F9991B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36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106-B89D-1950-F0C9-6239A2BECF0E}"/>
              </a:ext>
            </a:extLst>
          </p:cNvPr>
          <p:cNvSpPr>
            <a:spLocks noGrp="1"/>
          </p:cNvSpPr>
          <p:nvPr>
            <p:ph type="title"/>
          </p:nvPr>
        </p:nvSpPr>
        <p:spPr/>
        <p:txBody>
          <a:bodyPr/>
          <a:lstStyle/>
          <a:p>
            <a:r>
              <a:rPr lang="en-US" dirty="0"/>
              <a:t>Joint Results </a:t>
            </a:r>
          </a:p>
        </p:txBody>
      </p:sp>
      <p:sp>
        <p:nvSpPr>
          <p:cNvPr id="3" name="Content Placeholder 2">
            <a:extLst>
              <a:ext uri="{FF2B5EF4-FFF2-40B4-BE49-F238E27FC236}">
                <a16:creationId xmlns:a16="http://schemas.microsoft.com/office/drawing/2014/main" id="{9116508B-B2CD-E01A-FB62-5F26663F46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4166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201999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6095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239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582771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32528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3512085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769954"/>
              </a:xfrm>
              <a:prstGeom prst="rect">
                <a:avLst/>
              </a:prstGeom>
              <a:noFill/>
            </p:spPr>
            <p:txBody>
              <a:bodyPr wrap="square" lIns="0" tIns="0" rIns="0" bIns="0" rtlCol="0">
                <a:spAutoFit/>
              </a:bodyPr>
              <a:lstStyle/>
              <a:p>
                <a14:m>
                  <m:oMath xmlns:m="http://schemas.openxmlformats.org/officeDocument/2006/math">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𝑉𝑖𝑠𝑖𝑏𝑙𝑒</m:t>
                    </m:r>
                    <m:r>
                      <a:rPr lang="en-US" sz="2200" b="0" i="1" smtClean="0">
                        <a:latin typeface="Cambria Math" panose="02040503050406030204" pitchFamily="18" charset="0"/>
                      </a:rPr>
                      <m:t> </m:t>
                    </m:r>
                    <m:r>
                      <a:rPr lang="en-US" sz="2200" b="0" i="1" smtClean="0">
                        <a:latin typeface="Cambria Math" panose="02040503050406030204" pitchFamily="18" charset="0"/>
                      </a:rPr>
                      <m:t>𝑆𝑝𝑎𝑐𝑒</m:t>
                    </m:r>
                  </m:oMath>
                </a14:m>
                <a:r>
                  <a:rPr lang="en-US" sz="2200" dirty="0"/>
                  <a:t> </a:t>
                </a:r>
                <a14:m>
                  <m:oMath xmlns:m="http://schemas.openxmlformats.org/officeDocument/2006/math">
                    <m:r>
                      <a:rPr lang="en-US" sz="220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i="1">
                            <a:latin typeface="Cambria Math" panose="02040503050406030204" pitchFamily="18" charset="0"/>
                          </a:rPr>
                          <m:t>𝐹𝑢𝑙𝑙</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r>
                          <a:rPr lang="en-US" sz="2200" i="1">
                            <a:latin typeface="Cambria Math" panose="02040503050406030204" pitchFamily="18" charset="0"/>
                          </a:rPr>
                          <m:t>−</m:t>
                        </m:r>
                        <m:r>
                          <a:rPr lang="en-US" sz="2200" i="1">
                            <a:latin typeface="Cambria Math" panose="02040503050406030204" pitchFamily="18" charset="0"/>
                          </a:rPr>
                          <m:t>𝑉𝑖𝑠𝑖𝑏𝑙𝑒</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num>
                      <m:den>
                        <m:r>
                          <a:rPr lang="en-US" sz="2200" b="0" i="1" smtClean="0">
                            <a:latin typeface="Cambria Math" panose="02040503050406030204" pitchFamily="18" charset="0"/>
                          </a:rPr>
                          <m:t>𝐹𝑢𝑙𝑙</m:t>
                        </m:r>
                        <m:r>
                          <a:rPr lang="en-US" sz="2200" b="0" i="1" smtClean="0">
                            <a:latin typeface="Cambria Math" panose="02040503050406030204" pitchFamily="18" charset="0"/>
                          </a:rPr>
                          <m:t> </m:t>
                        </m:r>
                        <m:r>
                          <a:rPr lang="en-US" sz="2200" b="0" i="1" smtClean="0">
                            <a:latin typeface="Cambria Math" panose="02040503050406030204" pitchFamily="18" charset="0"/>
                          </a:rPr>
                          <m:t>𝐺𝑟𝑜𝑢𝑛𝑑</m:t>
                        </m:r>
                        <m:r>
                          <a:rPr lang="en-US" sz="2200" b="0" i="1" smtClean="0">
                            <a:latin typeface="Cambria Math" panose="02040503050406030204" pitchFamily="18" charset="0"/>
                          </a:rPr>
                          <m:t> </m:t>
                        </m:r>
                        <m:r>
                          <a:rPr lang="en-US" sz="2200" b="0" i="1" smtClean="0">
                            <a:latin typeface="Cambria Math" panose="02040503050406030204" pitchFamily="18" charset="0"/>
                          </a:rPr>
                          <m:t>𝑃𝑙𝑎𝑛𝑒</m:t>
                        </m:r>
                      </m:den>
                    </m:f>
                    <m:r>
                      <a:rPr lang="en-US" sz="2200" b="0" i="1" smtClean="0">
                        <a:latin typeface="Cambria Math" panose="02040503050406030204" pitchFamily="18" charset="0"/>
                      </a:rPr>
                      <m:t> </m:t>
                    </m:r>
                  </m:oMath>
                </a14:m>
                <a:endParaRPr lang="en-US" sz="2200" b="0" dirty="0"/>
              </a:p>
              <a:p>
                <a:endParaRPr lang="en-US" dirty="0"/>
              </a:p>
            </p:txBody>
          </p:sp>
        </mc:Choice>
        <mc:Fallback xmlns="">
          <p:sp>
            <p:nvSpPr>
              <p:cNvPr id="4" name="TextBox 3">
                <a:extLst>
                  <a:ext uri="{FF2B5EF4-FFF2-40B4-BE49-F238E27FC236}">
                    <a16:creationId xmlns:a16="http://schemas.microsoft.com/office/drawing/2014/main" id="{539F3BD0-03FD-8744-8938-3BF442A7F66C}"/>
                  </a:ext>
                </a:extLst>
              </p:cNvPr>
              <p:cNvSpPr txBox="1">
                <a:spLocks noRot="1" noChangeAspect="1" noMove="1" noResize="1" noEditPoints="1" noAdjustHandles="1" noChangeArrowheads="1" noChangeShapeType="1" noTextEdit="1"/>
              </p:cNvSpPr>
              <p:nvPr/>
            </p:nvSpPr>
            <p:spPr>
              <a:xfrm>
                <a:off x="2435134" y="5840487"/>
                <a:ext cx="7321731" cy="769954"/>
              </a:xfrm>
              <a:prstGeom prst="rect">
                <a:avLst/>
              </a:prstGeom>
              <a:blipFill>
                <a:blip r:embed="rId3"/>
                <a:stretch>
                  <a:fillRect l="-1384" t="-3226"/>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5"/>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154123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2702714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(N= 192)</a:t>
            </a:r>
          </a:p>
        </p:txBody>
      </p:sp>
      <p:pic>
        <p:nvPicPr>
          <p:cNvPr id="11266" name="Picture 2">
            <a:extLst>
              <a:ext uri="{FF2B5EF4-FFF2-40B4-BE49-F238E27FC236}">
                <a16:creationId xmlns:a16="http://schemas.microsoft.com/office/drawing/2014/main" id="{9946CD69-B77C-2945-ACFD-C470DB242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27" y="1559417"/>
            <a:ext cx="6733345" cy="474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5FC515-D157-4E4C-9B28-EF1534CB576D}"/>
              </a:ext>
            </a:extLst>
          </p:cNvPr>
          <p:cNvPicPr>
            <a:picLocks noChangeAspect="1"/>
          </p:cNvPicPr>
          <p:nvPr/>
        </p:nvPicPr>
        <p:blipFill>
          <a:blip r:embed="rId4"/>
          <a:stretch>
            <a:fillRect/>
          </a:stretch>
        </p:blipFill>
        <p:spPr>
          <a:xfrm>
            <a:off x="2538827" y="3573379"/>
            <a:ext cx="381000" cy="914400"/>
          </a:xfrm>
          <a:prstGeom prst="rect">
            <a:avLst/>
          </a:prstGeom>
        </p:spPr>
      </p:pic>
    </p:spTree>
    <p:extLst>
      <p:ext uri="{BB962C8B-B14F-4D97-AF65-F5344CB8AC3E}">
        <p14:creationId xmlns:p14="http://schemas.microsoft.com/office/powerpoint/2010/main" val="375205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sensitivity?</a:t>
            </a:r>
          </a:p>
        </p:txBody>
      </p:sp>
      <p:pic>
        <p:nvPicPr>
          <p:cNvPr id="13314" name="Picture 2">
            <a:extLst>
              <a:ext uri="{FF2B5EF4-FFF2-40B4-BE49-F238E27FC236}">
                <a16:creationId xmlns:a16="http://schemas.microsoft.com/office/drawing/2014/main" id="{06ED1993-C953-A843-BB76-47459C3E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054" y="1325563"/>
            <a:ext cx="7643533" cy="49060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sensitivity to depth</a:t>
            </a:r>
          </a:p>
        </p:txBody>
      </p:sp>
    </p:spTree>
    <p:extLst>
      <p:ext uri="{BB962C8B-B14F-4D97-AF65-F5344CB8AC3E}">
        <p14:creationId xmlns:p14="http://schemas.microsoft.com/office/powerpoint/2010/main" val="1070606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scaling?</a:t>
            </a:r>
          </a:p>
        </p:txBody>
      </p:sp>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average depth estimate</a:t>
            </a:r>
          </a:p>
        </p:txBody>
      </p:sp>
      <p:pic>
        <p:nvPicPr>
          <p:cNvPr id="8" name="Picture 4">
            <a:extLst>
              <a:ext uri="{FF2B5EF4-FFF2-40B4-BE49-F238E27FC236}">
                <a16:creationId xmlns:a16="http://schemas.microsoft.com/office/drawing/2014/main" id="{4DFF03D5-97C3-1B4D-B29E-C3B6F60A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193" y="1309692"/>
            <a:ext cx="7668260" cy="49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78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17410" name="Picture 2">
            <a:extLst>
              <a:ext uri="{FF2B5EF4-FFF2-40B4-BE49-F238E27FC236}">
                <a16:creationId xmlns:a16="http://schemas.microsoft.com/office/drawing/2014/main" id="{39496F3E-A981-E040-8F1C-0EE09DB73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38" y="1234884"/>
            <a:ext cx="7002523" cy="528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6" name="TextBox 5">
            <a:extLst>
              <a:ext uri="{FF2B5EF4-FFF2-40B4-BE49-F238E27FC236}">
                <a16:creationId xmlns:a16="http://schemas.microsoft.com/office/drawing/2014/main" id="{BDE42345-5623-DC46-A577-1766E50F271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pic>
        <p:nvPicPr>
          <p:cNvPr id="7" name="Picture 4">
            <a:extLst>
              <a:ext uri="{FF2B5EF4-FFF2-40B4-BE49-F238E27FC236}">
                <a16:creationId xmlns:a16="http://schemas.microsoft.com/office/drawing/2014/main" id="{E7E379AD-3D77-3348-B2FA-200075D43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35" y="1191260"/>
            <a:ext cx="7265053" cy="560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508E384-BC40-9E4D-BAA0-5DFEE73A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601" y="1210803"/>
            <a:ext cx="7312608" cy="5566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7" name="TextBox 6">
            <a:extLst>
              <a:ext uri="{FF2B5EF4-FFF2-40B4-BE49-F238E27FC236}">
                <a16:creationId xmlns:a16="http://schemas.microsoft.com/office/drawing/2014/main" id="{541775FE-7161-9946-9EED-599AAE3586C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spTree>
    <p:extLst>
      <p:ext uri="{BB962C8B-B14F-4D97-AF65-F5344CB8AC3E}">
        <p14:creationId xmlns:p14="http://schemas.microsoft.com/office/powerpoint/2010/main" val="12452910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1881" y="14288"/>
            <a:ext cx="10515600" cy="1325563"/>
          </a:xfrm>
        </p:spPr>
        <p:txBody>
          <a:bodyPr/>
          <a:lstStyle/>
          <a:p>
            <a:r>
              <a:rPr lang="en-US" dirty="0"/>
              <a:t>Residuals </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55"/>
          <a:stretch/>
        </p:blipFill>
        <p:spPr bwMode="auto">
          <a:xfrm>
            <a:off x="4694214" y="27710"/>
            <a:ext cx="7379065" cy="68437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B86C42C-DCDA-8741-A497-F8A39F1B3649}"/>
              </a:ext>
            </a:extLst>
          </p:cNvPr>
          <p:cNvGraphicFramePr>
            <a:graphicFrameLocks noGrp="1"/>
          </p:cNvGraphicFramePr>
          <p:nvPr>
            <p:extLst>
              <p:ext uri="{D42A27DB-BD31-4B8C-83A1-F6EECF244321}">
                <p14:modId xmlns:p14="http://schemas.microsoft.com/office/powerpoint/2010/main" val="3358182353"/>
              </p:ext>
            </p:extLst>
          </p:nvPr>
        </p:nvGraphicFramePr>
        <p:xfrm>
          <a:off x="241909" y="3613666"/>
          <a:ext cx="4452305" cy="2261460"/>
        </p:xfrm>
        <a:graphic>
          <a:graphicData uri="http://schemas.openxmlformats.org/drawingml/2006/table">
            <a:tbl>
              <a:tblPr/>
              <a:tblGrid>
                <a:gridCol w="1553384">
                  <a:extLst>
                    <a:ext uri="{9D8B030D-6E8A-4147-A177-3AD203B41FA5}">
                      <a16:colId xmlns:a16="http://schemas.microsoft.com/office/drawing/2014/main" val="3545178821"/>
                    </a:ext>
                  </a:extLst>
                </a:gridCol>
                <a:gridCol w="1285371">
                  <a:extLst>
                    <a:ext uri="{9D8B030D-6E8A-4147-A177-3AD203B41FA5}">
                      <a16:colId xmlns:a16="http://schemas.microsoft.com/office/drawing/2014/main" val="1572830796"/>
                    </a:ext>
                  </a:extLst>
                </a:gridCol>
                <a:gridCol w="1613550">
                  <a:extLst>
                    <a:ext uri="{9D8B030D-6E8A-4147-A177-3AD203B41FA5}">
                      <a16:colId xmlns:a16="http://schemas.microsoft.com/office/drawing/2014/main" val="2782073059"/>
                    </a:ext>
                  </a:extLst>
                </a:gridCol>
              </a:tblGrid>
              <a:tr h="411695">
                <a:tc>
                  <a:txBody>
                    <a:bodyPr/>
                    <a:lstStyle/>
                    <a:p>
                      <a:pPr rtl="0" fontAlgn="t">
                        <a:spcBef>
                          <a:spcPts val="0"/>
                        </a:spcBef>
                        <a:spcAft>
                          <a:spcPts val="0"/>
                        </a:spcAft>
                      </a:pPr>
                      <a:r>
                        <a:rPr lang="en-US" sz="1600" b="1" i="0" u="none" strike="noStrike">
                          <a:solidFill>
                            <a:srgbClr val="000000"/>
                          </a:solidFill>
                          <a:effectLst/>
                          <a:latin typeface="+mn-lt"/>
                        </a:rPr>
                        <a:t>Duration</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dirty="0">
                          <a:solidFill>
                            <a:srgbClr val="000000"/>
                          </a:solidFill>
                          <a:effectLst/>
                          <a:latin typeface="+mn-lt"/>
                        </a:rPr>
                        <a:t>Correlation</a:t>
                      </a:r>
                    </a:p>
                    <a:p>
                      <a:pPr rtl="0" fontAlgn="t">
                        <a:spcBef>
                          <a:spcPts val="0"/>
                        </a:spcBef>
                        <a:spcAft>
                          <a:spcPts val="0"/>
                        </a:spcAft>
                      </a:pPr>
                      <a:r>
                        <a:rPr lang="en-US" sz="1600" b="1" i="0" u="none" strike="noStrike" dirty="0">
                          <a:solidFill>
                            <a:srgbClr val="000000"/>
                          </a:solidFill>
                          <a:effectLst/>
                          <a:latin typeface="+mn-lt"/>
                        </a:rPr>
                        <a:t>(TAC x TAV)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mn-lt"/>
                        </a:rPr>
                        <a:t>P-Value</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82547"/>
                  </a:ext>
                </a:extLst>
              </a:tr>
              <a:tr h="411695">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518711"/>
                  </a:ext>
                </a:extLst>
              </a:tr>
              <a:tr h="411695">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0.74</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038121"/>
                  </a:ext>
                </a:extLst>
              </a:tr>
              <a:tr h="411695">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7817428"/>
                  </a:ext>
                </a:extLst>
              </a:tr>
              <a:tr h="411695">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0.69</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608641"/>
                  </a:ext>
                </a:extLst>
              </a:tr>
            </a:tbl>
          </a:graphicData>
        </a:graphic>
      </p:graphicFrame>
      <p:sp>
        <p:nvSpPr>
          <p:cNvPr id="7" name="Rectangle 3">
            <a:extLst>
              <a:ext uri="{FF2B5EF4-FFF2-40B4-BE49-F238E27FC236}">
                <a16:creationId xmlns:a16="http://schemas.microsoft.com/office/drawing/2014/main" id="{0A9A255F-994A-E44C-B421-A847B5BCD7A8}"/>
              </a:ext>
            </a:extLst>
          </p:cNvPr>
          <p:cNvSpPr>
            <a:spLocks noChangeArrowheads="1"/>
          </p:cNvSpPr>
          <p:nvPr/>
        </p:nvSpPr>
        <p:spPr bwMode="auto">
          <a:xfrm>
            <a:off x="414338" y="38082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7">
            <a:extLst>
              <a:ext uri="{FF2B5EF4-FFF2-40B4-BE49-F238E27FC236}">
                <a16:creationId xmlns:a16="http://schemas.microsoft.com/office/drawing/2014/main" id="{B26E1C1E-1670-6147-BF09-EE6D176E42B8}"/>
              </a:ext>
            </a:extLst>
          </p:cNvPr>
          <p:cNvSpPr>
            <a:spLocks noGrp="1"/>
          </p:cNvSpPr>
          <p:nvPr>
            <p:ph idx="1"/>
          </p:nvPr>
        </p:nvSpPr>
        <p:spPr>
          <a:xfrm>
            <a:off x="241300"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37176326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9758570-3A4D-4C4E-80AE-63D96FAEF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2950"/>
            <a:ext cx="3581400" cy="3530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5758719" y="306387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spTree>
    <p:extLst>
      <p:ext uri="{BB962C8B-B14F-4D97-AF65-F5344CB8AC3E}">
        <p14:creationId xmlns:p14="http://schemas.microsoft.com/office/powerpoint/2010/main" val="1905462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6429375" y="3778933"/>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3">
            <a:extLst>
              <a:ext uri="{FF2B5EF4-FFF2-40B4-BE49-F238E27FC236}">
                <a16:creationId xmlns:a16="http://schemas.microsoft.com/office/drawing/2014/main" id="{DE32F2B6-E95C-9442-8232-B7C13851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3633"/>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3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100887" y="448003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11" name="Picture 4">
            <a:extLst>
              <a:ext uri="{FF2B5EF4-FFF2-40B4-BE49-F238E27FC236}">
                <a16:creationId xmlns:a16="http://schemas.microsoft.com/office/drawing/2014/main" id="{2513D42E-022E-2246-AA78-D149C105F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06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789811" y="5179901"/>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5">
            <a:extLst>
              <a:ext uri="{FF2B5EF4-FFF2-40B4-BE49-F238E27FC236}">
                <a16:creationId xmlns:a16="http://schemas.microsoft.com/office/drawing/2014/main" id="{7CCCEF0B-C14A-AD4F-8088-65402E5DA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6703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73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604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22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41457858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1235468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046071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596132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223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82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347473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39020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42775747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1389726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0126899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769954"/>
              </a:xfrm>
              <a:prstGeom prst="rect">
                <a:avLst/>
              </a:prstGeom>
              <a:noFill/>
            </p:spPr>
            <p:txBody>
              <a:bodyPr wrap="square" lIns="0" tIns="0" rIns="0" bIns="0" rtlCol="0">
                <a:spAutoFit/>
              </a:bodyPr>
              <a:lstStyle/>
              <a:p>
                <a14:m>
                  <m:oMath xmlns:m="http://schemas.openxmlformats.org/officeDocument/2006/math">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𝑉𝑖𝑠𝑖𝑏𝑙𝑒</m:t>
                    </m:r>
                    <m:r>
                      <a:rPr lang="en-US" sz="2200" b="0" i="1" smtClean="0">
                        <a:latin typeface="Cambria Math" panose="02040503050406030204" pitchFamily="18" charset="0"/>
                      </a:rPr>
                      <m:t> </m:t>
                    </m:r>
                    <m:r>
                      <a:rPr lang="en-US" sz="2200" b="0" i="1" smtClean="0">
                        <a:latin typeface="Cambria Math" panose="02040503050406030204" pitchFamily="18" charset="0"/>
                      </a:rPr>
                      <m:t>𝑆𝑝𝑎𝑐𝑒</m:t>
                    </m:r>
                  </m:oMath>
                </a14:m>
                <a:r>
                  <a:rPr lang="en-US" sz="2200" dirty="0"/>
                  <a:t> </a:t>
                </a:r>
                <a14:m>
                  <m:oMath xmlns:m="http://schemas.openxmlformats.org/officeDocument/2006/math">
                    <m:r>
                      <a:rPr lang="en-US" sz="220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i="1">
                            <a:latin typeface="Cambria Math" panose="02040503050406030204" pitchFamily="18" charset="0"/>
                          </a:rPr>
                          <m:t>𝐹𝑢𝑙𝑙</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r>
                          <a:rPr lang="en-US" sz="2200" i="1">
                            <a:latin typeface="Cambria Math" panose="02040503050406030204" pitchFamily="18" charset="0"/>
                          </a:rPr>
                          <m:t>−</m:t>
                        </m:r>
                        <m:r>
                          <a:rPr lang="en-US" sz="2200" i="1">
                            <a:latin typeface="Cambria Math" panose="02040503050406030204" pitchFamily="18" charset="0"/>
                          </a:rPr>
                          <m:t>𝑉𝑖𝑠𝑖𝑏𝑙𝑒</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num>
                      <m:den>
                        <m:r>
                          <a:rPr lang="en-US" sz="2200" b="0" i="1" smtClean="0">
                            <a:latin typeface="Cambria Math" panose="02040503050406030204" pitchFamily="18" charset="0"/>
                          </a:rPr>
                          <m:t>𝐹𝑢𝑙𝑙</m:t>
                        </m:r>
                        <m:r>
                          <a:rPr lang="en-US" sz="2200" b="0" i="1" smtClean="0">
                            <a:latin typeface="Cambria Math" panose="02040503050406030204" pitchFamily="18" charset="0"/>
                          </a:rPr>
                          <m:t> </m:t>
                        </m:r>
                        <m:r>
                          <a:rPr lang="en-US" sz="2200" b="0" i="1" smtClean="0">
                            <a:latin typeface="Cambria Math" panose="02040503050406030204" pitchFamily="18" charset="0"/>
                          </a:rPr>
                          <m:t>𝐺𝑟𝑜𝑢𝑛𝑑</m:t>
                        </m:r>
                        <m:r>
                          <a:rPr lang="en-US" sz="2200" b="0" i="1" smtClean="0">
                            <a:latin typeface="Cambria Math" panose="02040503050406030204" pitchFamily="18" charset="0"/>
                          </a:rPr>
                          <m:t> </m:t>
                        </m:r>
                        <m:r>
                          <a:rPr lang="en-US" sz="2200" b="0" i="1" smtClean="0">
                            <a:latin typeface="Cambria Math" panose="02040503050406030204" pitchFamily="18" charset="0"/>
                          </a:rPr>
                          <m:t>𝑃𝑙𝑎𝑛𝑒</m:t>
                        </m:r>
                      </m:den>
                    </m:f>
                    <m:r>
                      <a:rPr lang="en-US" sz="2200" b="0" i="1" smtClean="0">
                        <a:latin typeface="Cambria Math" panose="02040503050406030204" pitchFamily="18" charset="0"/>
                      </a:rPr>
                      <m:t> </m:t>
                    </m:r>
                  </m:oMath>
                </a14:m>
                <a:endParaRPr lang="en-US" sz="2200" b="0" dirty="0"/>
              </a:p>
              <a:p>
                <a:endParaRPr lang="en-US" dirty="0"/>
              </a:p>
            </p:txBody>
          </p:sp>
        </mc:Choice>
        <mc:Fallback xmlns="">
          <p:sp>
            <p:nvSpPr>
              <p:cNvPr id="4" name="TextBox 3">
                <a:extLst>
                  <a:ext uri="{FF2B5EF4-FFF2-40B4-BE49-F238E27FC236}">
                    <a16:creationId xmlns:a16="http://schemas.microsoft.com/office/drawing/2014/main" id="{539F3BD0-03FD-8744-8938-3BF442A7F66C}"/>
                  </a:ext>
                </a:extLst>
              </p:cNvPr>
              <p:cNvSpPr txBox="1">
                <a:spLocks noRot="1" noChangeAspect="1" noMove="1" noResize="1" noEditPoints="1" noAdjustHandles="1" noChangeArrowheads="1" noChangeShapeType="1" noTextEdit="1"/>
              </p:cNvSpPr>
              <p:nvPr/>
            </p:nvSpPr>
            <p:spPr>
              <a:xfrm>
                <a:off x="2435134" y="5840487"/>
                <a:ext cx="7321731" cy="769954"/>
              </a:xfrm>
              <a:prstGeom prst="rect">
                <a:avLst/>
              </a:prstGeom>
              <a:blipFill>
                <a:blip r:embed="rId3"/>
                <a:stretch>
                  <a:fillRect l="-1384" t="-3226"/>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5"/>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16664283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4163991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94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(N= 192)</a:t>
            </a:r>
          </a:p>
        </p:txBody>
      </p:sp>
      <p:pic>
        <p:nvPicPr>
          <p:cNvPr id="11266" name="Picture 2">
            <a:extLst>
              <a:ext uri="{FF2B5EF4-FFF2-40B4-BE49-F238E27FC236}">
                <a16:creationId xmlns:a16="http://schemas.microsoft.com/office/drawing/2014/main" id="{9946CD69-B77C-2945-ACFD-C470DB242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27" y="1559417"/>
            <a:ext cx="6733345" cy="474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5FC515-D157-4E4C-9B28-EF1534CB576D}"/>
              </a:ext>
            </a:extLst>
          </p:cNvPr>
          <p:cNvPicPr>
            <a:picLocks noChangeAspect="1"/>
          </p:cNvPicPr>
          <p:nvPr/>
        </p:nvPicPr>
        <p:blipFill>
          <a:blip r:embed="rId4"/>
          <a:stretch>
            <a:fillRect/>
          </a:stretch>
        </p:blipFill>
        <p:spPr>
          <a:xfrm>
            <a:off x="2538827" y="3573379"/>
            <a:ext cx="381000" cy="914400"/>
          </a:xfrm>
          <a:prstGeom prst="rect">
            <a:avLst/>
          </a:prstGeom>
        </p:spPr>
      </p:pic>
    </p:spTree>
    <p:extLst>
      <p:ext uri="{BB962C8B-B14F-4D97-AF65-F5344CB8AC3E}">
        <p14:creationId xmlns:p14="http://schemas.microsoft.com/office/powerpoint/2010/main" val="211536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sensitivity?</a:t>
            </a:r>
          </a:p>
        </p:txBody>
      </p:sp>
      <p:pic>
        <p:nvPicPr>
          <p:cNvPr id="13314" name="Picture 2">
            <a:extLst>
              <a:ext uri="{FF2B5EF4-FFF2-40B4-BE49-F238E27FC236}">
                <a16:creationId xmlns:a16="http://schemas.microsoft.com/office/drawing/2014/main" id="{06ED1993-C953-A843-BB76-47459C3E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054" y="1325563"/>
            <a:ext cx="7643533" cy="49060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sensitivity to depth</a:t>
            </a:r>
          </a:p>
        </p:txBody>
      </p:sp>
    </p:spTree>
    <p:extLst>
      <p:ext uri="{BB962C8B-B14F-4D97-AF65-F5344CB8AC3E}">
        <p14:creationId xmlns:p14="http://schemas.microsoft.com/office/powerpoint/2010/main" val="3404991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scaling?</a:t>
            </a:r>
          </a:p>
        </p:txBody>
      </p:sp>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average depth estimate</a:t>
            </a:r>
          </a:p>
        </p:txBody>
      </p:sp>
      <p:pic>
        <p:nvPicPr>
          <p:cNvPr id="8" name="Picture 4">
            <a:extLst>
              <a:ext uri="{FF2B5EF4-FFF2-40B4-BE49-F238E27FC236}">
                <a16:creationId xmlns:a16="http://schemas.microsoft.com/office/drawing/2014/main" id="{4DFF03D5-97C3-1B4D-B29E-C3B6F60A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193" y="1309692"/>
            <a:ext cx="7668260" cy="49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432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17410" name="Picture 2">
            <a:extLst>
              <a:ext uri="{FF2B5EF4-FFF2-40B4-BE49-F238E27FC236}">
                <a16:creationId xmlns:a16="http://schemas.microsoft.com/office/drawing/2014/main" id="{39496F3E-A981-E040-8F1C-0EE09DB73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38" y="1234884"/>
            <a:ext cx="7002523" cy="528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40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6" name="TextBox 5">
            <a:extLst>
              <a:ext uri="{FF2B5EF4-FFF2-40B4-BE49-F238E27FC236}">
                <a16:creationId xmlns:a16="http://schemas.microsoft.com/office/drawing/2014/main" id="{BDE42345-5623-DC46-A577-1766E50F271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pic>
        <p:nvPicPr>
          <p:cNvPr id="7" name="Picture 4">
            <a:extLst>
              <a:ext uri="{FF2B5EF4-FFF2-40B4-BE49-F238E27FC236}">
                <a16:creationId xmlns:a16="http://schemas.microsoft.com/office/drawing/2014/main" id="{E7E379AD-3D77-3348-B2FA-200075D43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35" y="1191260"/>
            <a:ext cx="7265053" cy="560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621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508E384-BC40-9E4D-BAA0-5DFEE73A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601" y="1210803"/>
            <a:ext cx="7312608" cy="5566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7" name="TextBox 6">
            <a:extLst>
              <a:ext uri="{FF2B5EF4-FFF2-40B4-BE49-F238E27FC236}">
                <a16:creationId xmlns:a16="http://schemas.microsoft.com/office/drawing/2014/main" id="{541775FE-7161-9946-9EED-599AAE3586C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spTree>
    <p:extLst>
      <p:ext uri="{BB962C8B-B14F-4D97-AF65-F5344CB8AC3E}">
        <p14:creationId xmlns:p14="http://schemas.microsoft.com/office/powerpoint/2010/main" val="789752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2052CA5-A283-1E4A-9AF5-42B91D744128}"/>
              </a:ext>
            </a:extLst>
          </p:cNvPr>
          <p:cNvSpPr txBox="1">
            <a:spLocks/>
          </p:cNvSpPr>
          <p:nvPr/>
        </p:nvSpPr>
        <p:spPr>
          <a:xfrm>
            <a:off x="7500938" y="928258"/>
            <a:ext cx="4691062" cy="56244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 Mechanical Turk </a:t>
            </a:r>
          </a:p>
          <a:p>
            <a:pPr lvl="1">
              <a:lnSpc>
                <a:spcPct val="170000"/>
              </a:lnSpc>
            </a:pPr>
            <a:r>
              <a:rPr lang="en-US" dirty="0"/>
              <a:t>32 trials</a:t>
            </a:r>
          </a:p>
          <a:p>
            <a:pPr>
              <a:lnSpc>
                <a:spcPct val="170000"/>
              </a:lnSpc>
            </a:pPr>
            <a:r>
              <a:rPr lang="en-US" dirty="0"/>
              <a:t>Duration manipulation</a:t>
            </a:r>
          </a:p>
          <a:p>
            <a:pPr lvl="1">
              <a:lnSpc>
                <a:spcPct val="170000"/>
              </a:lnSpc>
            </a:pPr>
            <a:r>
              <a:rPr lang="en-US" dirty="0"/>
              <a:t>250 ms, 1000 ms</a:t>
            </a:r>
          </a:p>
          <a:p>
            <a:pPr>
              <a:lnSpc>
                <a:spcPct val="170000"/>
              </a:lnSpc>
            </a:pPr>
            <a:r>
              <a:rPr lang="en-US" dirty="0"/>
              <a:t>Range of depth counterbalanced</a:t>
            </a:r>
          </a:p>
          <a:p>
            <a:pPr lvl="1">
              <a:lnSpc>
                <a:spcPct val="170000"/>
              </a:lnSpc>
            </a:pPr>
            <a:r>
              <a:rPr lang="en-US" dirty="0"/>
              <a:t>1m – 5m</a:t>
            </a:r>
          </a:p>
          <a:p>
            <a:pPr>
              <a:lnSpc>
                <a:spcPct val="170000"/>
              </a:lnSpc>
            </a:pPr>
            <a:r>
              <a:rPr lang="en-US" dirty="0"/>
              <a:t>Range of depth differences counterbalanced </a:t>
            </a:r>
          </a:p>
          <a:p>
            <a:pPr lvl="1">
              <a:lnSpc>
                <a:spcPct val="170000"/>
              </a:lnSpc>
            </a:pPr>
            <a:r>
              <a:rPr lang="en-US" dirty="0"/>
              <a:t>0.24m – 0.54m</a:t>
            </a:r>
          </a:p>
          <a:p>
            <a:pPr lvl="1">
              <a:lnSpc>
                <a:spcPct val="170000"/>
              </a:lnSpc>
            </a:pPr>
            <a:endParaRPr lang="en-US" dirty="0"/>
          </a:p>
          <a:p>
            <a:endParaRPr lang="en-US" dirty="0"/>
          </a:p>
        </p:txBody>
      </p:sp>
      <p:sp>
        <p:nvSpPr>
          <p:cNvPr id="2" name="Title 1">
            <a:extLst>
              <a:ext uri="{FF2B5EF4-FFF2-40B4-BE49-F238E27FC236}">
                <a16:creationId xmlns:a16="http://schemas.microsoft.com/office/drawing/2014/main" id="{2A8C89E3-4F8A-6546-9C49-271E708CF61C}"/>
              </a:ext>
            </a:extLst>
          </p:cNvPr>
          <p:cNvSpPr>
            <a:spLocks noGrp="1"/>
          </p:cNvSpPr>
          <p:nvPr>
            <p:ph type="title"/>
          </p:nvPr>
        </p:nvSpPr>
        <p:spPr>
          <a:xfrm>
            <a:off x="495760" y="18256"/>
            <a:ext cx="10515600" cy="909592"/>
          </a:xfrm>
        </p:spPr>
        <p:txBody>
          <a:bodyPr/>
          <a:lstStyle/>
          <a:p>
            <a:r>
              <a:rPr lang="en-US" dirty="0"/>
              <a:t>Pilot: Depth Discrimination Paradigm </a:t>
            </a:r>
          </a:p>
        </p:txBody>
      </p:sp>
      <p:pic>
        <p:nvPicPr>
          <p:cNvPr id="4" name="TAC_Discrimination_demo" descr="TAC_Discrimination_demo">
            <a:hlinkClick r:id="" action="ppaction://media"/>
            <a:extLst>
              <a:ext uri="{FF2B5EF4-FFF2-40B4-BE49-F238E27FC236}">
                <a16:creationId xmlns:a16="http://schemas.microsoft.com/office/drawing/2014/main" id="{80EBC977-B83A-F446-8BAA-A6A7D8311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760" y="927848"/>
            <a:ext cx="6775373" cy="5647233"/>
          </a:xfrm>
          <a:prstGeom prst="rect">
            <a:avLst/>
          </a:prstGeom>
          <a:ln>
            <a:solidFill>
              <a:schemeClr val="tx1"/>
            </a:solidFill>
          </a:ln>
        </p:spPr>
      </p:pic>
    </p:spTree>
    <p:extLst>
      <p:ext uri="{BB962C8B-B14F-4D97-AF65-F5344CB8AC3E}">
        <p14:creationId xmlns:p14="http://schemas.microsoft.com/office/powerpoint/2010/main" val="778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F304-742A-9A46-9620-8D66BF4DCCD3}"/>
              </a:ext>
            </a:extLst>
          </p:cNvPr>
          <p:cNvSpPr>
            <a:spLocks noGrp="1"/>
          </p:cNvSpPr>
          <p:nvPr>
            <p:ph type="title"/>
          </p:nvPr>
        </p:nvSpPr>
        <p:spPr/>
        <p:txBody>
          <a:bodyPr/>
          <a:lstStyle/>
          <a:p>
            <a:r>
              <a:rPr lang="en-US" dirty="0"/>
              <a:t>Discrimination: Kinect Coded Accuracy</a:t>
            </a:r>
          </a:p>
        </p:txBody>
      </p:sp>
      <p:pic>
        <p:nvPicPr>
          <p:cNvPr id="1026" name="Picture 2">
            <a:extLst>
              <a:ext uri="{FF2B5EF4-FFF2-40B4-BE49-F238E27FC236}">
                <a16:creationId xmlns:a16="http://schemas.microsoft.com/office/drawing/2014/main" id="{9191D81A-6BEF-904B-AE24-9F99441B1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18" y="1907452"/>
            <a:ext cx="5674891" cy="3995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A426D7-F158-B94F-AA5C-B30EDA00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228" y="1840133"/>
            <a:ext cx="5786354" cy="407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951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2EE-56D1-B64B-98FB-ECD6BE554DB4}"/>
              </a:ext>
            </a:extLst>
          </p:cNvPr>
          <p:cNvSpPr>
            <a:spLocks noGrp="1"/>
          </p:cNvSpPr>
          <p:nvPr>
            <p:ph type="title"/>
          </p:nvPr>
        </p:nvSpPr>
        <p:spPr>
          <a:xfrm>
            <a:off x="200024" y="179388"/>
            <a:ext cx="11744325" cy="1325563"/>
          </a:xfrm>
        </p:spPr>
        <p:txBody>
          <a:bodyPr/>
          <a:lstStyle/>
          <a:p>
            <a:r>
              <a:rPr lang="en-US" dirty="0"/>
              <a:t>Predictability of Discrimination Behavior: Accuracy</a:t>
            </a:r>
          </a:p>
        </p:txBody>
      </p:sp>
      <p:pic>
        <p:nvPicPr>
          <p:cNvPr id="4098" name="Picture 2">
            <a:extLst>
              <a:ext uri="{FF2B5EF4-FFF2-40B4-BE49-F238E27FC236}">
                <a16:creationId xmlns:a16="http://schemas.microsoft.com/office/drawing/2014/main" id="{68F53FA3-9318-9B49-9548-493161557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0" y="1450975"/>
            <a:ext cx="6051550" cy="479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5E84549-2E32-4C4D-9BCE-AC90C599D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90688"/>
            <a:ext cx="3279369" cy="3364547"/>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Tree>
    <p:extLst>
      <p:ext uri="{BB962C8B-B14F-4D97-AF65-F5344CB8AC3E}">
        <p14:creationId xmlns:p14="http://schemas.microsoft.com/office/powerpoint/2010/main" val="16197561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AD0C7C3-BC5B-6348-A5B1-53CC2E91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1470988"/>
            <a:ext cx="6037262" cy="4755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84ACEFA-DB9B-8540-9ACA-B6C863C2B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89282"/>
            <a:ext cx="3279369" cy="3365953"/>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Accuracy</a:t>
            </a:r>
          </a:p>
        </p:txBody>
      </p:sp>
    </p:spTree>
    <p:extLst>
      <p:ext uri="{BB962C8B-B14F-4D97-AF65-F5344CB8AC3E}">
        <p14:creationId xmlns:p14="http://schemas.microsoft.com/office/powerpoint/2010/main" val="303923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RT</a:t>
            </a:r>
          </a:p>
        </p:txBody>
      </p:sp>
      <p:pic>
        <p:nvPicPr>
          <p:cNvPr id="3" name="Picture 2">
            <a:extLst>
              <a:ext uri="{FF2B5EF4-FFF2-40B4-BE49-F238E27FC236}">
                <a16:creationId xmlns:a16="http://schemas.microsoft.com/office/drawing/2014/main" id="{E5F7B1FD-984F-8A4F-904D-C59594ACFA86}"/>
              </a:ext>
            </a:extLst>
          </p:cNvPr>
          <p:cNvPicPr>
            <a:picLocks noChangeAspect="1"/>
          </p:cNvPicPr>
          <p:nvPr/>
        </p:nvPicPr>
        <p:blipFill>
          <a:blip r:embed="rId3"/>
          <a:stretch>
            <a:fillRect/>
          </a:stretch>
        </p:blipFill>
        <p:spPr>
          <a:xfrm>
            <a:off x="6096000" y="1712258"/>
            <a:ext cx="5569288" cy="4318374"/>
          </a:xfrm>
          <a:prstGeom prst="rect">
            <a:avLst/>
          </a:prstGeom>
        </p:spPr>
      </p:pic>
      <p:pic>
        <p:nvPicPr>
          <p:cNvPr id="5" name="Picture 4">
            <a:extLst>
              <a:ext uri="{FF2B5EF4-FFF2-40B4-BE49-F238E27FC236}">
                <a16:creationId xmlns:a16="http://schemas.microsoft.com/office/drawing/2014/main" id="{C79A330E-3E63-BB4E-86EB-111D4BCB5D14}"/>
              </a:ext>
            </a:extLst>
          </p:cNvPr>
          <p:cNvPicPr>
            <a:picLocks noChangeAspect="1"/>
          </p:cNvPicPr>
          <p:nvPr/>
        </p:nvPicPr>
        <p:blipFill>
          <a:blip r:embed="rId4"/>
          <a:stretch>
            <a:fillRect/>
          </a:stretch>
        </p:blipFill>
        <p:spPr>
          <a:xfrm>
            <a:off x="290454" y="1712258"/>
            <a:ext cx="5569288" cy="4318374"/>
          </a:xfrm>
          <a:prstGeom prst="rect">
            <a:avLst/>
          </a:prstGeom>
        </p:spPr>
      </p:pic>
    </p:spTree>
    <p:extLst>
      <p:ext uri="{BB962C8B-B14F-4D97-AF65-F5344CB8AC3E}">
        <p14:creationId xmlns:p14="http://schemas.microsoft.com/office/powerpoint/2010/main" val="18942416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669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19703</TotalTime>
  <Words>8907</Words>
  <Application>Microsoft Macintosh PowerPoint</Application>
  <PresentationFormat>Widescreen</PresentationFormat>
  <Paragraphs>1335</Paragraphs>
  <Slides>118</Slides>
  <Notes>98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118</vt:i4>
      </vt:variant>
    </vt:vector>
  </HeadingPairs>
  <TitlesOfParts>
    <vt:vector size="128"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How are depth cues integrated to form a percept?</vt:lpstr>
      <vt:lpstr>Stimuli: SUN-RGBD Database </vt:lpstr>
      <vt:lpstr>Stimulus Selection</vt:lpstr>
      <vt:lpstr>Focal Length</vt:lpstr>
      <vt:lpstr>Outline</vt:lpstr>
      <vt:lpstr>VE Background</vt:lpstr>
      <vt:lpstr>Verbal Judgement Task Design</vt:lpstr>
      <vt:lpstr>Linear Model of Individual Stimuli </vt:lpstr>
      <vt:lpstr>Effect of Viewing Duration on Sensitivity </vt:lpstr>
      <vt:lpstr>Participant Depth Scale Variability</vt:lpstr>
      <vt:lpstr>Normalized Performance</vt:lpstr>
      <vt:lpstr>Normalized Performance</vt:lpstr>
      <vt:lpstr>Target at Center: Linear Model of Individual Stimuli </vt:lpstr>
      <vt:lpstr>Effect of Viewing Duration on Sensitivity </vt:lpstr>
      <vt:lpstr>Target at Center: Normalized Performance</vt:lpstr>
      <vt:lpstr>Discrimination Background</vt:lpstr>
      <vt:lpstr>Discrimination Task </vt:lpstr>
      <vt:lpstr>Discrimination Results</vt:lpstr>
      <vt:lpstr>Joint Results </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Familiar Size and Relative Size </vt:lpstr>
      <vt:lpstr>Ground Plane</vt:lpstr>
      <vt:lpstr>Clutter</vt:lpstr>
      <vt:lpstr>Volume of space</vt:lpstr>
      <vt:lpstr>Do relative cue values correlate with sensitivity?</vt:lpstr>
      <vt:lpstr>Outline</vt:lpstr>
      <vt:lpstr>Role of gender (N= 192)</vt:lpstr>
      <vt:lpstr>Is there an effect of gender on sensitivity?</vt:lpstr>
      <vt:lpstr>Is there an effect of gender on scaling?</vt:lpstr>
      <vt:lpstr>Role of Age</vt:lpstr>
      <vt:lpstr>Is there a difference in participant slopes based on age?</vt:lpstr>
      <vt:lpstr>Is there a difference in participant slopes based on age?</vt:lpstr>
      <vt:lpstr>Archive</vt:lpstr>
      <vt:lpstr>Residuals </vt:lpstr>
      <vt:lpstr>Residuals</vt:lpstr>
      <vt:lpstr>Residuals</vt:lpstr>
      <vt:lpstr>Residuals</vt:lpstr>
      <vt:lpstr>Residuals</vt:lpstr>
      <vt:lpstr>Individual Image Accuracy</vt:lpstr>
      <vt:lpstr>Individual Image Accuracy</vt:lpstr>
      <vt:lpstr>Low and Stable Error Across Viewing Durations</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Familiar Size and Relative Size </vt:lpstr>
      <vt:lpstr>Ground Plane</vt:lpstr>
      <vt:lpstr>Clutter</vt:lpstr>
      <vt:lpstr>Volume of space</vt:lpstr>
      <vt:lpstr>Do relative cue values correlate with sensitivity?</vt:lpstr>
      <vt:lpstr>Outline</vt:lpstr>
      <vt:lpstr>Role of gender (N= 192)</vt:lpstr>
      <vt:lpstr>Is there an effect of gender on sensitivity?</vt:lpstr>
      <vt:lpstr>Is there an effect of gender on scaling?</vt:lpstr>
      <vt:lpstr>Role of Age</vt:lpstr>
      <vt:lpstr>Is there a difference in participant slopes based on age?</vt:lpstr>
      <vt:lpstr>Is there a difference in participant slopes based on age?</vt:lpstr>
      <vt:lpstr>Conclusions and Next Steps</vt:lpstr>
      <vt:lpstr>Pilot: Depth Discrimination Paradigm </vt:lpstr>
      <vt:lpstr>Discrimination: Kinect Coded Accuracy</vt:lpstr>
      <vt:lpstr>Predictability of Discrimination Behavior: Accuracy</vt:lpstr>
      <vt:lpstr>Predictability of Discrimination Behavior: Accuracy</vt:lpstr>
      <vt:lpstr>Predictability of Discrimination Behavior: RT</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430</cp:revision>
  <dcterms:created xsi:type="dcterms:W3CDTF">2020-04-30T18:34:58Z</dcterms:created>
  <dcterms:modified xsi:type="dcterms:W3CDTF">2022-10-11T14:08:32Z</dcterms:modified>
</cp:coreProperties>
</file>